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56" r:id="rId2"/>
    <p:sldId id="322" r:id="rId3"/>
    <p:sldId id="462" r:id="rId4"/>
    <p:sldId id="475" r:id="rId5"/>
    <p:sldId id="477" r:id="rId6"/>
    <p:sldId id="474" r:id="rId7"/>
    <p:sldId id="488" r:id="rId8"/>
    <p:sldId id="459" r:id="rId9"/>
    <p:sldId id="467" r:id="rId10"/>
    <p:sldId id="482" r:id="rId11"/>
    <p:sldId id="483" r:id="rId12"/>
    <p:sldId id="468" r:id="rId13"/>
    <p:sldId id="484" r:id="rId14"/>
    <p:sldId id="485" r:id="rId15"/>
    <p:sldId id="470" r:id="rId16"/>
    <p:sldId id="480" r:id="rId17"/>
    <p:sldId id="481" r:id="rId18"/>
    <p:sldId id="479" r:id="rId19"/>
    <p:sldId id="486" r:id="rId20"/>
    <p:sldId id="471" r:id="rId21"/>
    <p:sldId id="472" r:id="rId22"/>
    <p:sldId id="478" r:id="rId23"/>
    <p:sldId id="487" r:id="rId24"/>
    <p:sldId id="473" r:id="rId25"/>
    <p:sldId id="458" r:id="rId26"/>
  </p:sldIdLst>
  <p:sldSz cx="9144000" cy="6858000" type="screen4x3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>
          <p15:clr>
            <a:srgbClr val="A4A3A4"/>
          </p15:clr>
        </p15:guide>
        <p15:guide id="2" orient="horz" pos="960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pos="288">
          <p15:clr>
            <a:srgbClr val="A4A3A4"/>
          </p15:clr>
        </p15:guide>
        <p15:guide id="5" pos="54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CD95"/>
    <a:srgbClr val="46A0DC"/>
    <a:srgbClr val="B7A079"/>
    <a:srgbClr val="2C6A8C"/>
    <a:srgbClr val="000000"/>
    <a:srgbClr val="FFFFFF"/>
    <a:srgbClr val="6D6D6D"/>
    <a:srgbClr val="AB192D"/>
    <a:srgbClr val="C4122F"/>
    <a:srgbClr val="B2B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66" autoAdjust="0"/>
    <p:restoredTop sz="84805" autoAdjust="0"/>
  </p:normalViewPr>
  <p:slideViewPr>
    <p:cSldViewPr showGuides="1">
      <p:cViewPr varScale="1">
        <p:scale>
          <a:sx n="116" d="100"/>
          <a:sy n="116" d="100"/>
        </p:scale>
        <p:origin x="200" y="464"/>
      </p:cViewPr>
      <p:guideLst>
        <p:guide orient="horz" pos="720"/>
        <p:guide orient="horz" pos="960"/>
        <p:guide orient="horz" pos="3888"/>
        <p:guide pos="288"/>
        <p:guide pos="5472"/>
      </p:guideLst>
    </p:cSldViewPr>
  </p:slideViewPr>
  <p:outlineViewPr>
    <p:cViewPr>
      <p:scale>
        <a:sx n="33" d="100"/>
        <a:sy n="33" d="100"/>
      </p:scale>
      <p:origin x="0" y="-25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449CD-19C8-44C0-A36B-1667EDB1312B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7A2D6-6A74-4789-8A27-67CDFFE8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79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12T00:55:07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2466 0 24575,'-9'0'0,"-12"0"0,-4 0 0,-18 0 0,-3 0 0,-6 0 0,-1 0 0,-17 14 0,5 2 0,-15 13 0,9-1 0,-8 8 0,5-6 0,-5 13 0,14-7 0,-4 0 0,4 5 0,-8 3 0,8 0 0,-7 7 0,30-17 0,0 0 0,-27 15 0,26-12 0,3 0 0,-9 5 0,-6 7 0,14-9 0,-7 1 0,7 6 0,-6-5 0,-8 32 0,12-28 0,-14 27 0,21-20 0,-13 6 0,6 10 0,8-12 0,0 12 0,1-13 0,10 13 0,-8-12 0,17 4 0,-11-1 0,11-5 0,-12 14 0,12-7 0,-6 9 0,-1 19 0,6-23-464,5-8 0,-2 1 464,-9 30 0,12-9 0,1 4 0,-3-23 0,1 0 0,2 16 0,1-1 0,0-13 0,-1-3 0,5-2 0,-1 0 0,-3 9 0,1 0 0,5-9 0,2-1 0,-4 11 0,0-1 0,0-9 0,1-1 0,2 11 0,0-1 0,-6 30 0,6-26 0,2-1 0,-1 11 0,0-16 0,0 1 0,0 18 0,0-30 0,0 1 0,0 39 0,0-45 0,0 1 0,-1 6 0,2-1 0,2-3 0,1 1 0,0 3 0,0 1 0,4-2 0,1 0 0,-2-4 0,1 0 0,4 6 0,0-2 0,5 40 0,3-29 0,1-2 0,-3 9 0,5-15 0,0 2 0,3 23 0,-4-27 0,3 2 0,-5-6 0,0 0 0,4 8 0,2 1 0,7 11 0,2-1 0,-3-8 0,-1 0-647,0 4 0,0 0 647,4 2 0,-3-5 0,0 8-410,-4-8 1,1 0 409,9 12 0,-9-11 0,1 1 0,-6-21 0,-1-2 0,2 9 0,-1-3 0,17 19 0,-13-14 828,5 6-828,-7-9 1295,0-7-1295,7 8 918,-7-15-918,7 15 0,0-6 0,2 8 0,7 1 0,0 1 0,0-2 0,7 2 0,1-7 0,7 5 0,0-11 0,-8 4 0,4-13 0,-7-3 0,0-7 0,-3-5 0,0-3 0,11-5 0,-6-4 0,11-3 0,-14-5 0,25 0 0,4 0 0,18-14-763,-1-3 763,-40 0 0,0-5-556,2-2 1,2-2 555,7-3 0,2-2 0,-3 0 0,-2 1 0,-6 3 0,1-1 0,14-7 0,1 0 0,-17 5 0,1-1 0,20-10 0,0 0 0,-16 6 0,-3 2 0,-9 4 0,1 0 0,13-8 0,-3-1-502,3-8 502,-5 14 0,3-2 0,-8-4 0,-3 2 0,28-8 0,-16 3 0,-1 0 0,1 4 0,-6 2 0,1-2 0,17-10 0,-13 4 0,2-5 0,-7-2 0,-2-2 0,5 2 0,-2-1-646,0-11 1,-4 0 645,-11 17 0,-3 0 0,-3-4 0,1-1 0,4-4 0,1 0 0,-4 4 0,0-1 0,5-12 0,-1-1 0,-9 9 0,0 0 0,5-9 0,0-1 0,-4 2 0,0-1 0,1-1 0,0-2 0,-1-2 0,0-1 0,-3-6 0,-1 0 0,1 6 0,-1-2-469,-2-10 1,-1 0 468,3 11 0,-2 0 0,-4-5 0,-2 0 0,4 0 0,-1 1 0,-3 3 0,-1 1 0,2-5 0,-2 1 0,-3 5 0,-1 0 0,1-5 0,-2-1 0,-2-1 0,-2-1 0,-3-5 0,0-1 0,0 1 0,-2 1 0,-2 4 0,-2 1 0,2-3 0,-2-1 0,-2 10 0,-2 0 0,-2-9 0,-4 0 0,-5 8 0,-3 1 0,-3-10 0,-2 1 0,-2 8 0,-1 1 0,-4-10 0,-1 0 0,1 9 0,-1 1 0,-3-4 0,-1-1 0,2 6 0,-2 1 0,-2 4 0,-1-1 0,-5-15 0,-3-1 0,-4 8 0,-1 2 0,11 6 0,0 2 0,-6 3 0,0 3 109,8 9 0,1 4-109,5 7 0,0 0 0,-8-10 0,1 0 212,-12-12-212,-16-10 0,7 4 0,-13 6 0,15 8 0,-7 2 0,9 7 0,-6 0 1252,7 8-1252,2 2 1756,3 7-1756,4-6 875,-6 9-875,6-8 291,-4 11-291,6 0 0,-1 2 0,-5 5 0,13 0 0,-5 1 0,-1 5 0,-10 2 0,7 5 0,-6 0 0,17 0 0,0 0 0,0 0 0,0 0 0,6 0 0,-5 0 0,5 0 0,0 0 0,-5 0 0,5 0 0,1 0 0,-6 0 0,5 0 0,-6 0 0,6 0 0,-5 0 0,11 0 0,-10 0 0,10 0 0,-4 0 0,6 0 0,-1 0 0,1 0 0,0 0 0,0 0 0,5 0 0,-3 0 0,8 0 0,-8 0 0,8 0 0,-3 0 0,5 0 0,-6 0 0,0-5 0,0 4 0,-4-4 0,9 1 0,-5 3 0,6-4 0,-5 5 0,3-4 0,-3 3 0,0-4 0,8 1 0,-7 3 0,8-4 0,-4 5 0,0 0 0,1-4 0,-1 3 0,1-3 0,4 0 0,0-2 0,14 1 0,-7 1 0,7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12T00:55:11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1347 0 24575,'-19'0'0,"-4"0"0,6 0 0,-19 6 0,11 0 0,-11 11 0,8-4 0,3 14 0,-9-13 0,1 21 0,3-15 0,-6 10 0,4 0 0,6 9 0,-12 9 0,-9 18 0,8-16 0,0-2 0,0-1 0,8-1 0,0 2 0,0 2 0,-3 1 0,-10 28 0,7-15 0,-4 1 0,11 4 0,-3-13 0,7-3 0,5-3 0,-2-5 0,8 8 0,-4-8 0,6 5 0,1-4 0,-2 6 0,-6 40 0,5-21 0,4-20 0,1 0 0,2 20 0,-5 9 0,4-28 0,1 0-679,-3 35 679,-4-21 0,-1 0 0,5 32 0,-1-36 0,0 2 0,7-7 0,1 0 0,-4 1 0,1-2 0,-1 39 0,0-44 0,0-2 0,0 33 0,-6 10 0,6-1 0,-1-9 0,3-10 0,6-4 0,-6-13 0,4 5 0,-4-15 0,6 6 0,0-13 679,0 13-679,-5-13 0,4 5 0,-5 16 0,6-17 0,0 25 0,0-22 0,0 0 0,0 6 0,0-6 0,0 0 0,0-1 0,0-1 0,0-11 0,0 9 0,0-17 0,0 4 0,0-6 0,0 0 0,0 0 0,0-5 0,0-2 0,5 0 0,1-4 0,4 5 0,0-6 0,0 5 0,6-3 0,1 3 0,-1-4 0,5 0 0,-5-1 0,6 1 0,7 1 0,-6-1 0,12-5 0,-12 4 0,12-9 0,2 4 0,31-5 0,-10 0 0,18 0 0,4 0 0,-12 0 0,31 0-548,-16-14 548,8-3 0,1-20 0,-41 17 0,-1-1-513,-1-5 0,-1-3 513,10 0 0,0-2 0,-6-2 0,-3 0 0,-3 4 0,-2 1-238,-1-2 0,-2-1 238,29-31 0,-2 0 0,-32 24 0,-2-1 0,23-20 0,-4-13 0,-4 14 0,-7-12 0,-7 14 0,-6-13 0,-4 6 0,-1-28 0,-2 24 253,-10 15 1,0-4-254,-1-11 0,-1 0 0,1-31-187,-3 15 0,-2 0 187,-6-6 0,0 28 0,0-4 0,1-18 0,-2 1 0,-2 18 0,-1 0 0,-3-25 0,-4 2 0,0 27 0,-3 2 0,-7-9 0,-1-2 0,5 5 0,-1 0 0,-7 0 0,1 0 0,6 0 0,0 2-40,-1 14 0,0 1 40,2-8 0,2 0 0,-15-30 0,-1-8 0,1 4 0,1 16 0,0 1 0,2 11 0,1 8 0,-1 1 0,2 6 1395,6 9-1395,-4 3 602,6 10-602,-2-4 0,-1 11 0,8 1 0,-9 0 0,-6-1 0,3 0 0,-8 1 0,10 5 0,0 0 0,0 5 0,0-4 0,5 9 0,-4-9 0,10 9 0,-10-4 0,10 0 0,-5 4 0,6-3 0,0 4 0,0 0 0,-5 0 0,3 0 0,-3 0 0,5 0 0,0 0 0,0 0 0,1 0 0,-1 0 0,0 0 0,0 0 0,0 0 0,0 0 0,0 0 0,0 0 0,1 0 0,-1-5 0,0 4 0,0-4 0,0 5 0,0 0 0,0 0 0,0 0 0,0 0 0,0 0 0,0 0 0,0 0 0,0 0 0,0 0 0,0 0 0,0 0 0,0 0 0,0 5 0,0 0 0,0 5 0,0 0 0,0 0 0,4 0 0,2 0 0,-1 0 0,4-1 0,-3-3 0,4-2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C511E-AA3B-43E3-B946-406AB5E4C4BB}" type="datetimeFigureOut">
              <a:rPr lang="en-US" smtClean="0"/>
              <a:pPr/>
              <a:t>12/12/18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4A049-8685-4352-9DC2-828F08FD54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59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27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45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55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90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14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16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11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61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03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34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70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34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60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61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80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75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89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74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52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72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46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51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63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4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5590" y="2981885"/>
            <a:ext cx="3958410" cy="3876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2743200" cy="889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9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R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1433513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9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2">
    <p:bg>
      <p:bgPr>
        <a:solidFill>
          <a:srgbClr val="AB19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986500"/>
            <a:ext cx="2743200" cy="886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386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48" y="2980944"/>
            <a:ext cx="3959371" cy="387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6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5590" y="2981885"/>
            <a:ext cx="3958410" cy="38761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447800"/>
            <a:ext cx="6858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124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0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91656"/>
            <a:ext cx="459297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0"/>
            <a:ext cx="5294018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17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3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387664"/>
            <a:ext cx="457200" cy="394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234966"/>
            <a:ext cx="86868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5486400" y="6400800"/>
            <a:ext cx="3352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Worcester Polytechnic Institute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63" r:id="rId3"/>
    <p:sldLayoutId id="2147483695" r:id="rId4"/>
    <p:sldLayoutId id="2147483664" r:id="rId5"/>
    <p:sldLayoutId id="2147483665" r:id="rId6"/>
    <p:sldLayoutId id="2147483666" r:id="rId7"/>
    <p:sldLayoutId id="2147483667" r:id="rId8"/>
    <p:sldLayoutId id="2147483683" r:id="rId9"/>
    <p:sldLayoutId id="2147483696" r:id="rId10"/>
    <p:sldLayoutId id="2147483708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5" Type="http://schemas.openxmlformats.org/officeDocument/2006/relationships/image" Target="../media/image9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8001000" cy="1371600"/>
          </a:xfrm>
        </p:spPr>
        <p:txBody>
          <a:bodyPr/>
          <a:lstStyle/>
          <a:p>
            <a:pPr algn="ctr"/>
            <a:r>
              <a:rPr lang="en-US" dirty="0">
                <a:latin typeface="Times"/>
                <a:cs typeface="Times"/>
              </a:rPr>
              <a:t>Machine Learning  Algorithm </a:t>
            </a:r>
            <a:br>
              <a:rPr lang="en-US" dirty="0">
                <a:latin typeface="Times"/>
                <a:cs typeface="Times"/>
              </a:rPr>
            </a:br>
            <a:r>
              <a:rPr lang="en-US" dirty="0">
                <a:latin typeface="Times"/>
                <a:cs typeface="Times"/>
              </a:rPr>
              <a:t>in Loan Repayment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1200" y="4876800"/>
            <a:ext cx="6858000" cy="18288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                 Presenter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: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Weixi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Liu,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Yixuan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Jiao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                                 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Xie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Tian, Fengrui Zhang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                                             12/13/2018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"/>
              <a:cs typeface="Time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87664"/>
            <a:ext cx="6096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1</a:t>
            </a:fld>
            <a:r>
              <a:rPr lang="en-US" dirty="0"/>
              <a:t>/24</a:t>
            </a:r>
          </a:p>
        </p:txBody>
      </p:sp>
    </p:spTree>
    <p:extLst>
      <p:ext uri="{BB962C8B-B14F-4D97-AF65-F5344CB8AC3E}">
        <p14:creationId xmlns:p14="http://schemas.microsoft.com/office/powerpoint/2010/main" val="4283092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2: k-NN Performance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10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C94A7E-C05A-3C40-A5EB-F66718A9C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5" y="1524000"/>
            <a:ext cx="6127750" cy="478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1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2: k-NN with PCA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11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2372A-E3CC-2246-9B18-B1301F3E3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1491867"/>
            <a:ext cx="6197600" cy="485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66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534400" cy="800100"/>
          </a:xfrm>
        </p:spPr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3: Random Forests Parameters Choose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12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0B90B1-32FD-7F4F-9927-CB00A5AD5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076450"/>
            <a:ext cx="4445000" cy="3333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1F4B1B-787F-E646-8BEC-18AAB4AB5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076450"/>
            <a:ext cx="44450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73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382000" cy="800100"/>
          </a:xfrm>
        </p:spPr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3: Random Forests Performance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8382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13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578B4-4307-AB40-A0F8-DE578C138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1496291"/>
            <a:ext cx="62992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00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382000" cy="800100"/>
          </a:xfrm>
        </p:spPr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3: Random Forests with PCA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8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14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1EB12-2E94-204A-94EF-821398E96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57" y="1371600"/>
            <a:ext cx="6484885" cy="486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16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4: Decision Tree Parameters choose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15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3F15D-A529-4A4F-8F99-65FBB0D6E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7" y="2209800"/>
            <a:ext cx="4055243" cy="3041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928F9D-B521-F746-9C05-918EAC3DA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209800"/>
            <a:ext cx="4149493" cy="3112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F3B007-B6BB-4F46-83EA-3B922A7EA731}"/>
              </a:ext>
            </a:extLst>
          </p:cNvPr>
          <p:cNvSpPr txBox="1"/>
          <p:nvPr/>
        </p:nvSpPr>
        <p:spPr>
          <a:xfrm>
            <a:off x="4807527" y="80356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611094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4: Decision Tree Performance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16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698CB-B0B4-3C42-A190-4316CDCA4D3E}"/>
              </a:ext>
            </a:extLst>
          </p:cNvPr>
          <p:cNvSpPr txBox="1"/>
          <p:nvPr/>
        </p:nvSpPr>
        <p:spPr>
          <a:xfrm>
            <a:off x="4779818" y="83127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310FB6-F6F9-E54D-949B-A0B6805FF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0" y="1524000"/>
            <a:ext cx="6007100" cy="47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24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4: Decision Tree after PCA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17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698CB-B0B4-3C42-A190-4316CDCA4D3E}"/>
              </a:ext>
            </a:extLst>
          </p:cNvPr>
          <p:cNvSpPr txBox="1"/>
          <p:nvPr/>
        </p:nvSpPr>
        <p:spPr>
          <a:xfrm>
            <a:off x="4779818" y="83127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7DA63B-2BCE-EF4D-A101-6737C0829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1524000"/>
            <a:ext cx="6146800" cy="47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04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4: Decision Tree with </a:t>
            </a:r>
            <a:r>
              <a:rPr lang="en-US" dirty="0" err="1">
                <a:latin typeface="Times"/>
                <a:cs typeface="Times"/>
              </a:rPr>
              <a:t>Adaboost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18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D55C1E-3A02-CA49-B0D1-2E918756D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295400"/>
            <a:ext cx="6604000" cy="4953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E698CB-B0B4-3C42-A190-4316CDCA4D3E}"/>
              </a:ext>
            </a:extLst>
          </p:cNvPr>
          <p:cNvSpPr txBox="1"/>
          <p:nvPr/>
        </p:nvSpPr>
        <p:spPr>
          <a:xfrm>
            <a:off x="4779818" y="83127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3019558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42900"/>
            <a:ext cx="8915400" cy="800100"/>
          </a:xfrm>
        </p:spPr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4: Decision Tree with </a:t>
            </a:r>
            <a:r>
              <a:rPr lang="en-US" dirty="0" err="1">
                <a:latin typeface="Times"/>
                <a:cs typeface="Times"/>
              </a:rPr>
              <a:t>Adaboost</a:t>
            </a:r>
            <a:r>
              <a:rPr lang="en-US" dirty="0">
                <a:latin typeface="Times"/>
                <a:cs typeface="Times"/>
              </a:rPr>
              <a:t> after PCA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19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698CB-B0B4-3C42-A190-4316CDCA4D3E}"/>
              </a:ext>
            </a:extLst>
          </p:cNvPr>
          <p:cNvSpPr txBox="1"/>
          <p:nvPr/>
        </p:nvSpPr>
        <p:spPr>
          <a:xfrm>
            <a:off x="4779818" y="83127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A3F46-B5F7-1746-BBCA-A8372FD2E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857" y="1517073"/>
            <a:ext cx="6484885" cy="486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97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What is </a:t>
            </a:r>
            <a:r>
              <a:rPr lang="en-US" dirty="0" err="1">
                <a:latin typeface="Times"/>
                <a:cs typeface="Times"/>
              </a:rPr>
              <a:t>LendingClub</a:t>
            </a:r>
            <a:r>
              <a:rPr lang="en-US" dirty="0">
                <a:latin typeface="Times"/>
                <a:cs typeface="Times"/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/>
              <a:t>LendingClub</a:t>
            </a:r>
            <a:r>
              <a:rPr lang="en-US" sz="2800" dirty="0"/>
              <a:t> is a US peer-to-peer lending company, which operates an online lending platform. In Exchange for returns, investors purchase notes backed by payments made on loans. </a:t>
            </a:r>
          </a:p>
          <a:p>
            <a:pPr marL="0" indent="0">
              <a:buNone/>
            </a:pPr>
            <a:r>
              <a:rPr lang="en-US" sz="2800" dirty="0"/>
              <a:t>Our target is to investigate company money lending decision according to the features of each client.</a:t>
            </a:r>
            <a:endParaRPr lang="en-US" sz="2800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endParaRPr lang="en-US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</a:t>
            </a:fld>
            <a:r>
              <a:rPr lang="en-US" dirty="0"/>
              <a:t>/24</a:t>
            </a:r>
          </a:p>
        </p:txBody>
      </p:sp>
    </p:spTree>
    <p:extLst>
      <p:ext uri="{BB962C8B-B14F-4D97-AF65-F5344CB8AC3E}">
        <p14:creationId xmlns:p14="http://schemas.microsoft.com/office/powerpoint/2010/main" val="3021552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5: Neural Network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20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05AC9-684A-7643-B1A2-D21999D97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905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27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Training Accuracy Comparison 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7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21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016056-6E43-AF4E-8B41-72E114C30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919181"/>
              </p:ext>
            </p:extLst>
          </p:nvPr>
        </p:nvGraphicFramePr>
        <p:xfrm>
          <a:off x="457200" y="1447801"/>
          <a:ext cx="8229599" cy="4634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81358932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4056199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420985589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77942924"/>
                    </a:ext>
                  </a:extLst>
                </a:gridCol>
                <a:gridCol w="1371599">
                  <a:extLst>
                    <a:ext uri="{9D8B030D-6E8A-4147-A177-3AD203B41FA5}">
                      <a16:colId xmlns:a16="http://schemas.microsoft.com/office/drawing/2014/main" val="1861094534"/>
                    </a:ext>
                  </a:extLst>
                </a:gridCol>
              </a:tblGrid>
              <a:tr h="92042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8029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linear﻿     0.8899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098207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poly﻿       0.8953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782041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r>
                        <a:rPr lang="en-US" dirty="0"/>
                        <a:t>﻿         0.8944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840049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 ﻿ 0.7604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626763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 with PCA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583364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809945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30412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9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428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Test Accuracy Comparison 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7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22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016056-6E43-AF4E-8B41-72E114C30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2794"/>
              </p:ext>
            </p:extLst>
          </p:nvPr>
        </p:nvGraphicFramePr>
        <p:xfrm>
          <a:off x="457200" y="1447801"/>
          <a:ext cx="8229599" cy="4634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81358932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4056199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420985589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77942924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1861094534"/>
                    </a:ext>
                  </a:extLst>
                </a:gridCol>
              </a:tblGrid>
              <a:tr h="92042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8029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﻿0.7620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linear﻿     0.8898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dirty="0"/>
                        <a:t>Ada  ﻿0.8508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﻿0.8936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098207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poly﻿       0.8674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782041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r>
                        <a:rPr lang="en-US" dirty="0"/>
                        <a:t>﻿         ﻿0.8796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﻿﻿0.9265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840049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 ﻿ ﻿0.7607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626763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 with PCA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﻿﻿0.7462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  ﻿0.7033﻿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﻿0.7889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583364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809945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﻿﻿0.7483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30412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9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0482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Test Specificity Comparison 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7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23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016056-6E43-AF4E-8B41-72E114C30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554050"/>
              </p:ext>
            </p:extLst>
          </p:nvPr>
        </p:nvGraphicFramePr>
        <p:xfrm>
          <a:off x="457200" y="1447801"/>
          <a:ext cx="8229599" cy="4634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81358932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4056199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420985589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77942924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1861094534"/>
                    </a:ext>
                  </a:extLst>
                </a:gridCol>
              </a:tblGrid>
              <a:tr h="92042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8029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﻿﻿0.8128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linear﻿    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dirty="0"/>
                        <a:t>Ada  ﻿﻿0.8478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﻿0.9748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098207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poly﻿       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782041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r>
                        <a:rPr lang="en-US" dirty="0"/>
                        <a:t>﻿         ﻿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﻿﻿ 0.9061</a:t>
                      </a:r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840049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 ﻿ ﻿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626763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 with PCA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﻿0.7842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Ada﻿﻿  0.7068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﻿0.7835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583364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809945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﻿0.7677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30412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9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985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[1] Peter </a:t>
            </a:r>
            <a:r>
              <a:rPr lang="en-US" dirty="0" err="1"/>
              <a:t>Flach</a:t>
            </a:r>
            <a:r>
              <a:rPr lang="en-US" dirty="0"/>
              <a:t>, Cambridge University Press. The Art and Science of Algorithms That Make Sense of Data</a:t>
            </a:r>
          </a:p>
          <a:p>
            <a:r>
              <a:rPr lang="en-US" dirty="0"/>
              <a:t>[2] </a:t>
            </a:r>
            <a:r>
              <a:rPr lang="en-US" dirty="0" err="1"/>
              <a:t>Kyumin</a:t>
            </a:r>
            <a:r>
              <a:rPr lang="en-US" dirty="0"/>
              <a:t> Lee, Worcester Polytechnic Institute Lecture Slides: CS539 Machine Learning</a:t>
            </a:r>
          </a:p>
          <a:p>
            <a:r>
              <a:rPr lang="en-US" dirty="0"/>
              <a:t>[3] In Depth: Principal Component Analysis https://</a:t>
            </a:r>
            <a:r>
              <a:rPr lang="en-US" dirty="0" err="1"/>
              <a:t>jakevdp.github.io</a:t>
            </a:r>
            <a:r>
              <a:rPr lang="en-US" dirty="0"/>
              <a:t>/</a:t>
            </a:r>
            <a:r>
              <a:rPr lang="en-US" dirty="0" err="1"/>
              <a:t>PythonDataScienceHandbook</a:t>
            </a:r>
            <a:r>
              <a:rPr lang="en-US" dirty="0"/>
              <a:t>/05.09-principal-component-analysis.html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8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24</a:t>
            </a:fld>
            <a:r>
              <a:rPr lang="en-US" dirty="0"/>
              <a:t>/24</a:t>
            </a:r>
          </a:p>
        </p:txBody>
      </p:sp>
    </p:spTree>
    <p:extLst>
      <p:ext uri="{BB962C8B-B14F-4D97-AF65-F5344CB8AC3E}">
        <p14:creationId xmlns:p14="http://schemas.microsoft.com/office/powerpoint/2010/main" val="3864079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3600" b="1" dirty="0"/>
              <a:t>Thank you!</a:t>
            </a:r>
          </a:p>
          <a:p>
            <a:pPr marL="0" indent="0" algn="ctr">
              <a:buNone/>
            </a:pPr>
            <a:r>
              <a:rPr lang="en-US" sz="3600" b="1" dirty="0"/>
              <a:t>Questions?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8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25</a:t>
            </a:fld>
            <a:r>
              <a:rPr lang="en-US"/>
              <a:t>/24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79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What is our Dataset?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i="1" dirty="0"/>
          </a:p>
          <a:p>
            <a:pPr marL="0" indent="0">
              <a:buNone/>
            </a:pPr>
            <a:endParaRPr lang="en-US" i="1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endParaRPr lang="en-US" i="1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endParaRPr lang="en-US" i="1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endParaRPr lang="en-US" i="1" dirty="0">
              <a:latin typeface="Times"/>
              <a:ea typeface="Wingdings"/>
              <a:cs typeface="Times"/>
              <a:sym typeface="Wingdings"/>
            </a:endParaRPr>
          </a:p>
          <a:p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Column: Include 136 client feathers</a:t>
            </a:r>
          </a:p>
          <a:p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Row: Over </a:t>
            </a:r>
            <a:r>
              <a:rPr lang="en-US" altLang="zh-CN" sz="2800" dirty="0">
                <a:latin typeface="Times"/>
                <a:ea typeface="Wingdings"/>
                <a:cs typeface="Times"/>
                <a:sym typeface="Wingdings"/>
              </a:rPr>
              <a:t>1.5</a:t>
            </a:r>
            <a:r>
              <a:rPr lang="zh-CN" altLang="en-US" sz="2800" dirty="0">
                <a:latin typeface="Times"/>
                <a:ea typeface="Wingdings"/>
                <a:cs typeface="Times"/>
                <a:sym typeface="Wingdings"/>
              </a:rPr>
              <a:t> </a:t>
            </a:r>
            <a:r>
              <a:rPr lang="en-US" altLang="zh-CN" sz="2800" dirty="0">
                <a:latin typeface="Times"/>
                <a:ea typeface="Wingdings"/>
                <a:cs typeface="Times"/>
                <a:sym typeface="Wingdings"/>
              </a:rPr>
              <a:t>million</a:t>
            </a:r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 lending records last 10 years </a:t>
            </a:r>
          </a:p>
          <a:p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Label: Payment status, “Good” or “bad”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3</a:t>
            </a:fld>
            <a:r>
              <a:rPr lang="en-US" dirty="0"/>
              <a:t>/24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9200" y="1905000"/>
            <a:ext cx="3048000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b="1" dirty="0">
              <a:latin typeface="Times"/>
              <a:ea typeface="Wingdings"/>
              <a:cs typeface="Times"/>
              <a:sym typeface="Wingding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63713"/>
            <a:ext cx="9144000" cy="24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80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What is our data distribution?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4</a:t>
            </a:fld>
            <a:r>
              <a:rPr lang="en-US" dirty="0"/>
              <a:t>/24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9200" y="1905000"/>
            <a:ext cx="3048000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b="1" dirty="0">
              <a:latin typeface="Times"/>
              <a:ea typeface="Wingdings"/>
              <a:cs typeface="Times"/>
              <a:sym typeface="Wingding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341A1D-8A3F-DF41-A367-C70C9E0A9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47158"/>
            <a:ext cx="7169150" cy="494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9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What is our data distribution?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5</a:t>
            </a:fld>
            <a:r>
              <a:rPr lang="en-US" dirty="0"/>
              <a:t>/24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9200" y="1905000"/>
            <a:ext cx="3048000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b="1" dirty="0">
              <a:latin typeface="Times"/>
              <a:ea typeface="Wingdings"/>
              <a:cs typeface="Times"/>
              <a:sym typeface="Wingding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341A1D-8A3F-DF41-A367-C70C9E0A9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47158"/>
            <a:ext cx="7169150" cy="49474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279C2CA-B760-3942-B64A-1351A17A7CAD}"/>
                  </a:ext>
                </a:extLst>
              </p14:cNvPr>
              <p14:cNvContentPartPr/>
              <p14:nvPr/>
            </p14:nvContentPartPr>
            <p14:xfrm>
              <a:off x="1374785" y="1525265"/>
              <a:ext cx="2109600" cy="2979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279C2CA-B760-3942-B64A-1351A17A7C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5785" y="1516265"/>
                <a:ext cx="2127240" cy="29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9DDE5A6-C912-AC4B-9D0B-251161303577}"/>
                  </a:ext>
                </a:extLst>
              </p14:cNvPr>
              <p14:cNvContentPartPr/>
              <p14:nvPr/>
            </p14:nvContentPartPr>
            <p14:xfrm>
              <a:off x="6083225" y="3294665"/>
              <a:ext cx="810000" cy="1643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9DDE5A6-C912-AC4B-9D0B-2511613035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4225" y="3285665"/>
                <a:ext cx="827640" cy="16606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9834445-9E10-9E4D-9EBC-FD193E290A89}"/>
              </a:ext>
            </a:extLst>
          </p:cNvPr>
          <p:cNvSpPr/>
          <p:nvPr/>
        </p:nvSpPr>
        <p:spPr>
          <a:xfrm>
            <a:off x="264315" y="5410842"/>
            <a:ext cx="44678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Good Status</a:t>
            </a:r>
          </a:p>
        </p:txBody>
      </p:sp>
    </p:spTree>
    <p:extLst>
      <p:ext uri="{BB962C8B-B14F-4D97-AF65-F5344CB8AC3E}">
        <p14:creationId xmlns:p14="http://schemas.microsoft.com/office/powerpoint/2010/main" val="70145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7136"/>
            <a:ext cx="8229600" cy="4863664"/>
          </a:xfrm>
        </p:spPr>
        <p:txBody>
          <a:bodyPr>
            <a:normAutofit fontScale="85000" lnSpcReduction="10000"/>
          </a:bodyPr>
          <a:lstStyle/>
          <a:p>
            <a:r>
              <a:rPr lang="en-US" sz="2800" b="1" dirty="0">
                <a:latin typeface="Times"/>
                <a:ea typeface="Wingdings"/>
                <a:cs typeface="Times"/>
                <a:sym typeface="Wingdings"/>
              </a:rPr>
              <a:t>1</a:t>
            </a:r>
            <a:r>
              <a:rPr lang="en-US" sz="2800" b="1" baseline="30000" dirty="0">
                <a:latin typeface="Times"/>
                <a:ea typeface="Wingdings"/>
                <a:cs typeface="Times"/>
                <a:sym typeface="Wingdings"/>
              </a:rPr>
              <a:t>st</a:t>
            </a:r>
            <a:r>
              <a:rPr lang="en-US" sz="2800" b="1" dirty="0">
                <a:latin typeface="Times"/>
                <a:ea typeface="Wingdings"/>
                <a:cs typeface="Times"/>
                <a:sym typeface="Wingdings"/>
              </a:rPr>
              <a:t> Process nan-value</a:t>
            </a:r>
          </a:p>
          <a:p>
            <a:pPr marL="0" indent="0">
              <a:buNone/>
            </a:pPr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        </a:t>
            </a:r>
            <a:r>
              <a:rPr lang="en-US" dirty="0">
                <a:latin typeface="Times"/>
                <a:ea typeface="Wingdings"/>
                <a:cs typeface="Times"/>
                <a:sym typeface="Wingdings"/>
              </a:rPr>
              <a:t>Delete column with large proportion empty</a:t>
            </a:r>
          </a:p>
          <a:p>
            <a:pPr marL="0" indent="0">
              <a:buNone/>
            </a:pPr>
            <a:r>
              <a:rPr lang="en-US" dirty="0">
                <a:latin typeface="Times"/>
                <a:ea typeface="Wingdings"/>
                <a:cs typeface="Times"/>
                <a:sym typeface="Wingdings"/>
              </a:rPr>
              <a:t>         Data imputation by column average value</a:t>
            </a:r>
          </a:p>
          <a:p>
            <a:r>
              <a:rPr lang="en-US" sz="2800" b="1" dirty="0">
                <a:latin typeface="Times"/>
                <a:ea typeface="Wingdings"/>
                <a:cs typeface="Times"/>
                <a:sym typeface="Wingdings"/>
              </a:rPr>
              <a:t>2</a:t>
            </a:r>
            <a:r>
              <a:rPr lang="en-US" sz="2800" b="1" baseline="30000" dirty="0">
                <a:latin typeface="Times"/>
                <a:ea typeface="Wingdings"/>
                <a:cs typeface="Times"/>
                <a:sym typeface="Wingdings"/>
              </a:rPr>
              <a:t>nd</a:t>
            </a:r>
            <a:r>
              <a:rPr lang="en-US" sz="2800" b="1" dirty="0">
                <a:latin typeface="Times"/>
                <a:ea typeface="Wingdings"/>
                <a:cs typeface="Times"/>
                <a:sym typeface="Wingdings"/>
              </a:rPr>
              <a:t> Create dummy variables</a:t>
            </a:r>
          </a:p>
          <a:p>
            <a:r>
              <a:rPr lang="en-US" sz="2800" b="1" dirty="0">
                <a:latin typeface="Times"/>
                <a:ea typeface="Wingdings"/>
                <a:cs typeface="Times"/>
                <a:sym typeface="Wingdings"/>
              </a:rPr>
              <a:t>3</a:t>
            </a:r>
            <a:r>
              <a:rPr lang="en-US" sz="2800" b="1" baseline="30000" dirty="0">
                <a:latin typeface="Times"/>
                <a:ea typeface="Wingdings"/>
                <a:cs typeface="Times"/>
                <a:sym typeface="Wingdings"/>
              </a:rPr>
              <a:t>rd</a:t>
            </a:r>
            <a:r>
              <a:rPr lang="en-US" sz="2800" b="1" dirty="0">
                <a:latin typeface="Times"/>
                <a:ea typeface="Wingdings"/>
                <a:cs typeface="Times"/>
                <a:sym typeface="Wingdings"/>
              </a:rPr>
              <a:t> Check variables correlation</a:t>
            </a:r>
          </a:p>
          <a:p>
            <a:pPr marL="0" indent="0">
              <a:buNone/>
            </a:pPr>
            <a:r>
              <a:rPr lang="en-US" dirty="0">
                <a:latin typeface="Times"/>
                <a:ea typeface="Wingdings"/>
                <a:cs typeface="Times"/>
                <a:sym typeface="Wingdings"/>
              </a:rPr>
              <a:t>         Delete high correlated variables</a:t>
            </a:r>
          </a:p>
          <a:p>
            <a:r>
              <a:rPr lang="en-US" sz="2800" b="1" dirty="0">
                <a:latin typeface="Times"/>
                <a:ea typeface="Wingdings"/>
                <a:cs typeface="Times"/>
                <a:sym typeface="Wingdings"/>
              </a:rPr>
              <a:t>4</a:t>
            </a:r>
            <a:r>
              <a:rPr lang="en-US" sz="2800" b="1" baseline="30000" dirty="0">
                <a:latin typeface="Times"/>
                <a:ea typeface="Wingdings"/>
                <a:cs typeface="Times"/>
                <a:sym typeface="Wingdings"/>
              </a:rPr>
              <a:t>th</a:t>
            </a:r>
            <a:r>
              <a:rPr lang="en-US" sz="2800" b="1" dirty="0">
                <a:latin typeface="Times"/>
                <a:ea typeface="Wingdings"/>
                <a:cs typeface="Times"/>
                <a:sym typeface="Wingdings"/>
              </a:rPr>
              <a:t> Apply dimensional reduction tool (PCA)</a:t>
            </a:r>
          </a:p>
          <a:p>
            <a:r>
              <a:rPr lang="en-US" sz="2800" b="1" dirty="0">
                <a:latin typeface="Times"/>
                <a:sym typeface="Wingdings"/>
              </a:rPr>
              <a:t>5</a:t>
            </a:r>
            <a:r>
              <a:rPr lang="en-US" sz="2800" b="1" baseline="30000" dirty="0">
                <a:latin typeface="Times"/>
                <a:sym typeface="Wingdings"/>
              </a:rPr>
              <a:t>th</a:t>
            </a:r>
            <a:r>
              <a:rPr lang="en-US" sz="2800" b="1" dirty="0">
                <a:latin typeface="Times"/>
                <a:sym typeface="Wingdings"/>
              </a:rPr>
              <a:t> Data Balance</a:t>
            </a:r>
          </a:p>
          <a:p>
            <a:pPr marL="0" indent="0">
              <a:buNone/>
            </a:pPr>
            <a:r>
              <a:rPr lang="en-US" sz="3200" dirty="0">
                <a:latin typeface="Times"/>
                <a:ea typeface="Wingdings"/>
                <a:cs typeface="Times"/>
                <a:sym typeface="Wingdings"/>
              </a:rPr>
              <a:t>        </a:t>
            </a:r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Original contains 13000K “good” and 2000K “bad” records</a:t>
            </a:r>
          </a:p>
          <a:p>
            <a:pPr marL="0" indent="0">
              <a:buNone/>
            </a:pPr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          Random pick 25K </a:t>
            </a:r>
            <a:r>
              <a:rPr lang="zh-CN" altLang="en-US" sz="2800" dirty="0">
                <a:latin typeface="Times"/>
                <a:ea typeface="Wingdings"/>
                <a:cs typeface="Times"/>
                <a:sym typeface="Wingdings"/>
              </a:rPr>
              <a:t>“</a:t>
            </a:r>
            <a:r>
              <a:rPr lang="en-US" altLang="zh-CN" sz="2800" dirty="0">
                <a:latin typeface="Times"/>
                <a:ea typeface="Wingdings"/>
                <a:cs typeface="Times"/>
                <a:sym typeface="Wingdings"/>
              </a:rPr>
              <a:t>good</a:t>
            </a:r>
            <a:r>
              <a:rPr lang="zh-CN" altLang="en-US" sz="2800" dirty="0">
                <a:latin typeface="Times"/>
                <a:ea typeface="Wingdings"/>
                <a:cs typeface="Times"/>
                <a:sym typeface="Wingdings"/>
              </a:rPr>
              <a:t>”</a:t>
            </a:r>
            <a:r>
              <a:rPr lang="en-US" altLang="zh-CN" sz="2800" dirty="0">
                <a:latin typeface="Times"/>
                <a:ea typeface="Wingdings"/>
                <a:cs typeface="Times"/>
                <a:sym typeface="Wingdings"/>
              </a:rPr>
              <a:t> and 25K “bad” as training data</a:t>
            </a:r>
            <a:endParaRPr lang="en-US" sz="2800" dirty="0">
              <a:latin typeface="Times"/>
              <a:ea typeface="Wingdings"/>
              <a:cs typeface="Times"/>
              <a:sym typeface="Wingdings"/>
            </a:endParaRPr>
          </a:p>
          <a:p>
            <a:endParaRPr lang="en-US" sz="2800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endParaRPr lang="en-US" sz="2800" dirty="0">
              <a:latin typeface="Times"/>
              <a:ea typeface="Wingdings"/>
              <a:cs typeface="Times"/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6</a:t>
            </a:fld>
            <a:r>
              <a:rPr lang="en-US" dirty="0"/>
              <a:t>/24</a:t>
            </a:r>
          </a:p>
        </p:txBody>
      </p:sp>
      <p:sp>
        <p:nvSpPr>
          <p:cNvPr id="6" name="Rectangle 5"/>
          <p:cNvSpPr/>
          <p:nvPr/>
        </p:nvSpPr>
        <p:spPr>
          <a:xfrm>
            <a:off x="6629400" y="1219200"/>
            <a:ext cx="219803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Features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7620000" y="1752600"/>
            <a:ext cx="228600" cy="685800"/>
          </a:xfrm>
          <a:prstGeom prst="downArrow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39000" y="2362200"/>
            <a:ext cx="10599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136</a:t>
            </a:r>
          </a:p>
        </p:txBody>
      </p:sp>
      <p:sp>
        <p:nvSpPr>
          <p:cNvPr id="11" name="Down Arrow 10"/>
          <p:cNvSpPr/>
          <p:nvPr/>
        </p:nvSpPr>
        <p:spPr bwMode="auto">
          <a:xfrm>
            <a:off x="7620000" y="2895600"/>
            <a:ext cx="228600" cy="685800"/>
          </a:xfrm>
          <a:prstGeom prst="downArrow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91400" y="3505200"/>
            <a:ext cx="768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67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7620000" y="4038600"/>
            <a:ext cx="228600" cy="685800"/>
          </a:xfrm>
          <a:prstGeom prst="downArrow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385241" y="4673025"/>
            <a:ext cx="768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44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2348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Data Preprocessing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7</a:t>
            </a:fld>
            <a:r>
              <a:rPr lang="en-US" dirty="0"/>
              <a:t>/24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15E3E3-67E0-4147-AD4B-784389AF8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50" y="1752600"/>
            <a:ext cx="34925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67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1: SVM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6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8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90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2: k-NN Parameters choose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9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52A63-5D8D-A745-A344-CEA806917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81200"/>
            <a:ext cx="4508457" cy="3381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9F8B02-E0E1-BD40-8BDE-7D3DD6C92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969837"/>
            <a:ext cx="4587151" cy="34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594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a9083da47ed50cf307069546a324011c47d9b3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-White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WPI_2012White</Template>
  <TotalTime>15544</TotalTime>
  <Words>483</Words>
  <Application>Microsoft Macintosh PowerPoint</Application>
  <PresentationFormat>On-screen Show (4:3)</PresentationFormat>
  <Paragraphs>184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Cambria Math</vt:lpstr>
      <vt:lpstr>Courier New</vt:lpstr>
      <vt:lpstr>Times</vt:lpstr>
      <vt:lpstr>Times New Roman</vt:lpstr>
      <vt:lpstr>Verdana</vt:lpstr>
      <vt:lpstr>Wingdings</vt:lpstr>
      <vt:lpstr>WPI-White</vt:lpstr>
      <vt:lpstr>Machine Learning  Algorithm  in Loan Repayment </vt:lpstr>
      <vt:lpstr>What is LendingClub?</vt:lpstr>
      <vt:lpstr>What is our Dataset?</vt:lpstr>
      <vt:lpstr>What is our data distribution?</vt:lpstr>
      <vt:lpstr>What is our data distribution?</vt:lpstr>
      <vt:lpstr>Data Preprocessing</vt:lpstr>
      <vt:lpstr>Data Preprocessing</vt:lpstr>
      <vt:lpstr>Method 1: SVM</vt:lpstr>
      <vt:lpstr>Method 2: k-NN Parameters choose</vt:lpstr>
      <vt:lpstr>Method 2: k-NN Performance</vt:lpstr>
      <vt:lpstr>Method 2: k-NN with PCA</vt:lpstr>
      <vt:lpstr>Method 3: Random Forests Parameters Choose</vt:lpstr>
      <vt:lpstr>Method 3: Random Forests Performance</vt:lpstr>
      <vt:lpstr>Method 3: Random Forests with PCA</vt:lpstr>
      <vt:lpstr>Method 4: Decision Tree Parameters choose</vt:lpstr>
      <vt:lpstr>Method 4: Decision Tree Performance</vt:lpstr>
      <vt:lpstr>Method 4: Decision Tree after PCA</vt:lpstr>
      <vt:lpstr>Method 4: Decision Tree with Adaboost</vt:lpstr>
      <vt:lpstr>Method 4: Decision Tree with Adaboost after PCA</vt:lpstr>
      <vt:lpstr>Method 5: Neural Network</vt:lpstr>
      <vt:lpstr>Training Accuracy Comparison </vt:lpstr>
      <vt:lpstr>Test Accuracy Comparison </vt:lpstr>
      <vt:lpstr>Test Specificity Comparison </vt:lpstr>
      <vt:lpstr>Reference</vt:lpstr>
      <vt:lpstr>PowerPoint Presentation</vt:lpstr>
    </vt:vector>
  </TitlesOfParts>
  <Company>CCC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Title, Verdana Bold 40pt</dc:title>
  <dc:creator>Fengrui Zhang</dc:creator>
  <cp:lastModifiedBy>Zhang, Fengrui</cp:lastModifiedBy>
  <cp:revision>1330</cp:revision>
  <dcterms:created xsi:type="dcterms:W3CDTF">2016-10-10T17:55:03Z</dcterms:created>
  <dcterms:modified xsi:type="dcterms:W3CDTF">2018-12-13T01:02:46Z</dcterms:modified>
</cp:coreProperties>
</file>